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DM Sans" pitchFamily="2" charset="0"/>
      <p:regular r:id="rId11"/>
    </p:embeddedFont>
    <p:embeddedFont>
      <p:font typeface="DM Sans Bold" charset="0"/>
      <p:regular r:id="rId12"/>
    </p:embeddedFont>
    <p:embeddedFont>
      <p:font typeface="Libre Baskerville" panose="02000000000000000000" pitchFamily="2" charset="0"/>
      <p:regular r:id="rId13"/>
    </p:embeddedFont>
    <p:embeddedFont>
      <p:font typeface="Libre Baskerville Bold" panose="02000000000000000000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47" d="100"/>
          <a:sy n="47" d="100"/>
        </p:scale>
        <p:origin x="500" y="-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7850237" y="2289125"/>
            <a:ext cx="9445526" cy="1771947"/>
            <a:chOff x="0" y="0"/>
            <a:chExt cx="12594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2594035" cy="239117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Unicorn Valuation Trends &amp; Insights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50237" y="4486275"/>
            <a:ext cx="9445526" cy="453629"/>
            <a:chOff x="0" y="0"/>
            <a:chExt cx="12594035" cy="60483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Key Analysis &amp; Strategic Recommendations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850237" y="7112050"/>
            <a:ext cx="9445526" cy="885825"/>
            <a:chOff x="0" y="0"/>
            <a:chExt cx="12594035" cy="11811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94035" cy="1181100"/>
            </a:xfrm>
            <a:custGeom>
              <a:avLst/>
              <a:gdLst/>
              <a:ahLst/>
              <a:cxnLst/>
              <a:rect l="l" t="t" r="r" b="b"/>
              <a:pathLst>
                <a:path w="12594035" h="1181100">
                  <a:moveTo>
                    <a:pt x="0" y="0"/>
                  </a:moveTo>
                  <a:lnTo>
                    <a:pt x="12594035" y="0"/>
                  </a:lnTo>
                  <a:lnTo>
                    <a:pt x="12594035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12594035" cy="12001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C4E3D"/>
                  </a:solidFill>
                  <a:latin typeface="Libre Baskerville Bold"/>
                  <a:ea typeface="Libre Baskerville Bold"/>
                  <a:cs typeface="Libre Baskerville Bold"/>
                  <a:sym typeface="Libre Baskerville Bold"/>
                </a:rPr>
                <a:t>                                                                                                                           Presented by - Shivani Singh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" r="-10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992238" y="5567065"/>
            <a:ext cx="7088237" cy="885974"/>
            <a:chOff x="0" y="0"/>
            <a:chExt cx="9450983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What is a Unicorn?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87475" y="7192416"/>
            <a:ext cx="647402" cy="647402"/>
            <a:chOff x="0" y="0"/>
            <a:chExt cx="863203" cy="863203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913632" y="7197179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$1B+ valuation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913632" y="7810202"/>
            <a:ext cx="4324052" cy="453629"/>
            <a:chOff x="0" y="0"/>
            <a:chExt cx="5765403" cy="60483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765404" cy="604838"/>
            </a:xfrm>
            <a:custGeom>
              <a:avLst/>
              <a:gdLst/>
              <a:ahLst/>
              <a:cxnLst/>
              <a:rect l="l" t="t" r="r" b="b"/>
              <a:pathLst>
                <a:path w="5765404" h="604838">
                  <a:moveTo>
                    <a:pt x="0" y="0"/>
                  </a:moveTo>
                  <a:lnTo>
                    <a:pt x="5765404" y="0"/>
                  </a:lnTo>
                  <a:lnTo>
                    <a:pt x="576540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5765403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Privately held startup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516440" y="7192416"/>
            <a:ext cx="647403" cy="647402"/>
            <a:chOff x="0" y="0"/>
            <a:chExt cx="863203" cy="863203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442598" y="7197179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Aileen Lee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442598" y="7810202"/>
            <a:ext cx="4324052" cy="453629"/>
            <a:chOff x="0" y="0"/>
            <a:chExt cx="5765403" cy="60483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765404" cy="604838"/>
            </a:xfrm>
            <a:custGeom>
              <a:avLst/>
              <a:gdLst/>
              <a:ahLst/>
              <a:cxnLst/>
              <a:rect l="l" t="t" r="r" b="b"/>
              <a:pathLst>
                <a:path w="5765404" h="604838">
                  <a:moveTo>
                    <a:pt x="0" y="0"/>
                  </a:moveTo>
                  <a:lnTo>
                    <a:pt x="5765404" y="0"/>
                  </a:lnTo>
                  <a:lnTo>
                    <a:pt x="576540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5765403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Coined term in 2013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045404" y="7192416"/>
            <a:ext cx="647402" cy="647402"/>
            <a:chOff x="0" y="0"/>
            <a:chExt cx="863203" cy="86320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971561" y="7197179"/>
            <a:ext cx="3544044" cy="442912"/>
            <a:chOff x="0" y="0"/>
            <a:chExt cx="4725392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Innovation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971561" y="7810202"/>
            <a:ext cx="4324052" cy="453629"/>
            <a:chOff x="0" y="0"/>
            <a:chExt cx="5765403" cy="60483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765404" cy="604838"/>
            </a:xfrm>
            <a:custGeom>
              <a:avLst/>
              <a:gdLst/>
              <a:ahLst/>
              <a:cxnLst/>
              <a:rect l="l" t="t" r="r" b="b"/>
              <a:pathLst>
                <a:path w="5765404" h="604838">
                  <a:moveTo>
                    <a:pt x="0" y="0"/>
                  </a:moveTo>
                  <a:lnTo>
                    <a:pt x="5765404" y="0"/>
                  </a:lnTo>
                  <a:lnTo>
                    <a:pt x="576540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95250"/>
              <a:ext cx="5765403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Symbolizes investor confidence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7850237" y="3004840"/>
            <a:ext cx="7088237" cy="885974"/>
            <a:chOff x="0" y="0"/>
            <a:chExt cx="9450983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Dataset Overview</a:t>
              </a:r>
            </a:p>
          </p:txBody>
        </p:sp>
      </p:grpSp>
      <p:sp>
        <p:nvSpPr>
          <p:cNvPr id="9" name="Freeform 9" descr="preencoded.png"/>
          <p:cNvSpPr/>
          <p:nvPr/>
        </p:nvSpPr>
        <p:spPr>
          <a:xfrm>
            <a:off x="7850237" y="4316016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1" y="0"/>
                </a:lnTo>
                <a:lnTo>
                  <a:pt x="708721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7850237" y="5308252"/>
            <a:ext cx="2864941" cy="442912"/>
            <a:chOff x="0" y="0"/>
            <a:chExt cx="3819922" cy="5905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819922" cy="590550"/>
            </a:xfrm>
            <a:custGeom>
              <a:avLst/>
              <a:gdLst/>
              <a:ahLst/>
              <a:cxnLst/>
              <a:rect l="l" t="t" r="r" b="b"/>
              <a:pathLst>
                <a:path w="3819922" h="590550">
                  <a:moveTo>
                    <a:pt x="0" y="0"/>
                  </a:moveTo>
                  <a:lnTo>
                    <a:pt x="3819922" y="0"/>
                  </a:lnTo>
                  <a:lnTo>
                    <a:pt x="381992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381992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1,186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850237" y="5921276"/>
            <a:ext cx="2864941" cy="453629"/>
            <a:chOff x="0" y="0"/>
            <a:chExt cx="3819922" cy="604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819922" cy="604838"/>
            </a:xfrm>
            <a:custGeom>
              <a:avLst/>
              <a:gdLst/>
              <a:ahLst/>
              <a:cxnLst/>
              <a:rect l="l" t="t" r="r" b="b"/>
              <a:pathLst>
                <a:path w="3819922" h="604838">
                  <a:moveTo>
                    <a:pt x="0" y="0"/>
                  </a:moveTo>
                  <a:lnTo>
                    <a:pt x="3819922" y="0"/>
                  </a:lnTo>
                  <a:lnTo>
                    <a:pt x="381992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95250"/>
              <a:ext cx="3819922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Number of unicorns</a:t>
              </a:r>
            </a:p>
          </p:txBody>
        </p:sp>
      </p:grpSp>
      <p:sp>
        <p:nvSpPr>
          <p:cNvPr id="16" name="Freeform 16" descr="preencoded.png"/>
          <p:cNvSpPr/>
          <p:nvPr/>
        </p:nvSpPr>
        <p:spPr>
          <a:xfrm>
            <a:off x="11140380" y="4316016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7" name="Group 17"/>
          <p:cNvGrpSpPr/>
          <p:nvPr/>
        </p:nvGrpSpPr>
        <p:grpSpPr>
          <a:xfrm>
            <a:off x="11140380" y="5308252"/>
            <a:ext cx="2865090" cy="442912"/>
            <a:chOff x="0" y="0"/>
            <a:chExt cx="3820120" cy="5905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820120" cy="590550"/>
            </a:xfrm>
            <a:custGeom>
              <a:avLst/>
              <a:gdLst/>
              <a:ahLst/>
              <a:cxnLst/>
              <a:rect l="l" t="t" r="r" b="b"/>
              <a:pathLst>
                <a:path w="3820120" h="590550">
                  <a:moveTo>
                    <a:pt x="0" y="0"/>
                  </a:moveTo>
                  <a:lnTo>
                    <a:pt x="3820120" y="0"/>
                  </a:lnTo>
                  <a:lnTo>
                    <a:pt x="382012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3820120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Data Source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1140380" y="5921276"/>
            <a:ext cx="2865090" cy="1360885"/>
            <a:chOff x="0" y="0"/>
            <a:chExt cx="3820120" cy="181451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820120" cy="1814513"/>
            </a:xfrm>
            <a:custGeom>
              <a:avLst/>
              <a:gdLst/>
              <a:ahLst/>
              <a:cxnLst/>
              <a:rect l="l" t="t" r="r" b="b"/>
              <a:pathLst>
                <a:path w="3820120" h="1814513">
                  <a:moveTo>
                    <a:pt x="0" y="0"/>
                  </a:moveTo>
                  <a:lnTo>
                    <a:pt x="3820120" y="0"/>
                  </a:lnTo>
                  <a:lnTo>
                    <a:pt x="382012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3820120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Internal dataset provided by </a:t>
              </a:r>
              <a:r>
                <a:rPr lang="en-US" sz="2187" b="1">
                  <a:solidFill>
                    <a:srgbClr val="45424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Unified Mentor</a:t>
              </a: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 for analysis.</a:t>
              </a:r>
            </a:p>
          </p:txBody>
        </p:sp>
      </p:grpSp>
      <p:sp>
        <p:nvSpPr>
          <p:cNvPr id="23" name="Freeform 23" descr="preencoded.png"/>
          <p:cNvSpPr/>
          <p:nvPr/>
        </p:nvSpPr>
        <p:spPr>
          <a:xfrm>
            <a:off x="14430672" y="4316016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4" name="Group 24"/>
          <p:cNvGrpSpPr/>
          <p:nvPr/>
        </p:nvGrpSpPr>
        <p:grpSpPr>
          <a:xfrm>
            <a:off x="14430672" y="5308252"/>
            <a:ext cx="2864941" cy="442912"/>
            <a:chOff x="0" y="0"/>
            <a:chExt cx="3819922" cy="59055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819922" cy="590550"/>
            </a:xfrm>
            <a:custGeom>
              <a:avLst/>
              <a:gdLst/>
              <a:ahLst/>
              <a:cxnLst/>
              <a:rect l="l" t="t" r="r" b="b"/>
              <a:pathLst>
                <a:path w="3819922" h="590550">
                  <a:moveTo>
                    <a:pt x="0" y="0"/>
                  </a:moveTo>
                  <a:lnTo>
                    <a:pt x="3819922" y="0"/>
                  </a:lnTo>
                  <a:lnTo>
                    <a:pt x="381992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19050"/>
              <a:ext cx="381992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Key Columns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4430672" y="5921276"/>
            <a:ext cx="2864941" cy="907256"/>
            <a:chOff x="0" y="0"/>
            <a:chExt cx="3819922" cy="120967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819922" cy="1209675"/>
            </a:xfrm>
            <a:custGeom>
              <a:avLst/>
              <a:gdLst/>
              <a:ahLst/>
              <a:cxnLst/>
              <a:rect l="l" t="t" r="r" b="b"/>
              <a:pathLst>
                <a:path w="3819922" h="1209675">
                  <a:moveTo>
                    <a:pt x="0" y="0"/>
                  </a:moveTo>
                  <a:lnTo>
                    <a:pt x="3819922" y="0"/>
                  </a:lnTo>
                  <a:lnTo>
                    <a:pt x="381992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95250"/>
              <a:ext cx="3819922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Company, Valuation, Date Joined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7850237" y="2693342"/>
            <a:ext cx="7088237" cy="885974"/>
            <a:chOff x="0" y="0"/>
            <a:chExt cx="9450983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Valuation Insights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45475" y="3999756"/>
            <a:ext cx="4590604" cy="1662261"/>
            <a:chOff x="0" y="0"/>
            <a:chExt cx="6120805" cy="2216348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6108192" cy="2203577"/>
            </a:xfrm>
            <a:custGeom>
              <a:avLst/>
              <a:gdLst/>
              <a:ahLst/>
              <a:cxnLst/>
              <a:rect l="l" t="t" r="r" b="b"/>
              <a:pathLst>
                <a:path w="6108192" h="2203577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5948807" y="0"/>
                  </a:lnTo>
                  <a:cubicBezTo>
                    <a:pt x="6036818" y="0"/>
                    <a:pt x="6108192" y="71120"/>
                    <a:pt x="6108192" y="158750"/>
                  </a:cubicBezTo>
                  <a:lnTo>
                    <a:pt x="6108192" y="2044827"/>
                  </a:lnTo>
                  <a:cubicBezTo>
                    <a:pt x="6108192" y="2132457"/>
                    <a:pt x="6036818" y="2203577"/>
                    <a:pt x="5948807" y="2203577"/>
                  </a:cubicBezTo>
                  <a:lnTo>
                    <a:pt x="159385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6120892" cy="2216277"/>
            </a:xfrm>
            <a:custGeom>
              <a:avLst/>
              <a:gdLst/>
              <a:ahLst/>
              <a:cxnLst/>
              <a:rect l="l" t="t" r="r" b="b"/>
              <a:pathLst>
                <a:path w="6120892" h="2216277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5955157" y="0"/>
                  </a:lnTo>
                  <a:lnTo>
                    <a:pt x="5955157" y="6350"/>
                  </a:lnTo>
                  <a:lnTo>
                    <a:pt x="5955157" y="0"/>
                  </a:lnTo>
                  <a:cubicBezTo>
                    <a:pt x="6046597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2051177"/>
                  </a:lnTo>
                  <a:lnTo>
                    <a:pt x="6114542" y="2051177"/>
                  </a:lnTo>
                  <a:lnTo>
                    <a:pt x="6120892" y="2051177"/>
                  </a:lnTo>
                  <a:cubicBezTo>
                    <a:pt x="6120892" y="2142363"/>
                    <a:pt x="6046724" y="2216277"/>
                    <a:pt x="5955157" y="2216277"/>
                  </a:cubicBezTo>
                  <a:lnTo>
                    <a:pt x="5955157" y="2209927"/>
                  </a:lnTo>
                  <a:lnTo>
                    <a:pt x="5955157" y="2216277"/>
                  </a:lnTo>
                  <a:lnTo>
                    <a:pt x="165735" y="2216277"/>
                  </a:lnTo>
                  <a:lnTo>
                    <a:pt x="165735" y="2209927"/>
                  </a:lnTo>
                  <a:lnTo>
                    <a:pt x="165735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153" y="2203577"/>
                    <a:pt x="165735" y="2203577"/>
                  </a:cubicBezTo>
                  <a:lnTo>
                    <a:pt x="5955157" y="2203577"/>
                  </a:lnTo>
                  <a:cubicBezTo>
                    <a:pt x="6039739" y="2203577"/>
                    <a:pt x="6108192" y="2135251"/>
                    <a:pt x="6108192" y="2051177"/>
                  </a:cubicBezTo>
                  <a:lnTo>
                    <a:pt x="6108192" y="165100"/>
                  </a:lnTo>
                  <a:cubicBezTo>
                    <a:pt x="6108192" y="80899"/>
                    <a:pt x="6039739" y="12700"/>
                    <a:pt x="595515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143280" y="4297561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Avg. Valuation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143280" y="4910584"/>
            <a:ext cx="3994994" cy="453629"/>
            <a:chOff x="0" y="0"/>
            <a:chExt cx="5326658" cy="60483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326658" cy="604838"/>
            </a:xfrm>
            <a:custGeom>
              <a:avLst/>
              <a:gdLst/>
              <a:ahLst/>
              <a:cxnLst/>
              <a:rect l="l" t="t" r="r" b="b"/>
              <a:pathLst>
                <a:path w="5326658" h="604838">
                  <a:moveTo>
                    <a:pt x="0" y="0"/>
                  </a:moveTo>
                  <a:lnTo>
                    <a:pt x="5326658" y="0"/>
                  </a:lnTo>
                  <a:lnTo>
                    <a:pt x="532665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532665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$3.27B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710071" y="3999756"/>
            <a:ext cx="4590604" cy="1662261"/>
            <a:chOff x="0" y="0"/>
            <a:chExt cx="6120805" cy="2216348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6108192" cy="2203577"/>
            </a:xfrm>
            <a:custGeom>
              <a:avLst/>
              <a:gdLst/>
              <a:ahLst/>
              <a:cxnLst/>
              <a:rect l="l" t="t" r="r" b="b"/>
              <a:pathLst>
                <a:path w="6108192" h="2203577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5948807" y="0"/>
                  </a:lnTo>
                  <a:cubicBezTo>
                    <a:pt x="6036818" y="0"/>
                    <a:pt x="6108192" y="71120"/>
                    <a:pt x="6108192" y="158750"/>
                  </a:cubicBezTo>
                  <a:lnTo>
                    <a:pt x="6108192" y="2044827"/>
                  </a:lnTo>
                  <a:cubicBezTo>
                    <a:pt x="6108192" y="2132457"/>
                    <a:pt x="6036818" y="2203577"/>
                    <a:pt x="5948807" y="2203577"/>
                  </a:cubicBezTo>
                  <a:lnTo>
                    <a:pt x="159385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0"/>
              <a:ext cx="6120892" cy="2216277"/>
            </a:xfrm>
            <a:custGeom>
              <a:avLst/>
              <a:gdLst/>
              <a:ahLst/>
              <a:cxnLst/>
              <a:rect l="l" t="t" r="r" b="b"/>
              <a:pathLst>
                <a:path w="6120892" h="2216277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5955157" y="0"/>
                  </a:lnTo>
                  <a:lnTo>
                    <a:pt x="5955157" y="6350"/>
                  </a:lnTo>
                  <a:lnTo>
                    <a:pt x="5955157" y="0"/>
                  </a:lnTo>
                  <a:cubicBezTo>
                    <a:pt x="6046597" y="0"/>
                    <a:pt x="6120892" y="73914"/>
                    <a:pt x="6120892" y="165100"/>
                  </a:cubicBezTo>
                  <a:lnTo>
                    <a:pt x="6114542" y="165100"/>
                  </a:lnTo>
                  <a:lnTo>
                    <a:pt x="6120892" y="165100"/>
                  </a:lnTo>
                  <a:lnTo>
                    <a:pt x="6120892" y="2051177"/>
                  </a:lnTo>
                  <a:lnTo>
                    <a:pt x="6114542" y="2051177"/>
                  </a:lnTo>
                  <a:lnTo>
                    <a:pt x="6120892" y="2051177"/>
                  </a:lnTo>
                  <a:cubicBezTo>
                    <a:pt x="6120892" y="2142363"/>
                    <a:pt x="6046724" y="2216277"/>
                    <a:pt x="5955157" y="2216277"/>
                  </a:cubicBezTo>
                  <a:lnTo>
                    <a:pt x="5955157" y="2209927"/>
                  </a:lnTo>
                  <a:lnTo>
                    <a:pt x="5955157" y="2216277"/>
                  </a:lnTo>
                  <a:lnTo>
                    <a:pt x="165735" y="2216277"/>
                  </a:lnTo>
                  <a:lnTo>
                    <a:pt x="165735" y="2209927"/>
                  </a:lnTo>
                  <a:lnTo>
                    <a:pt x="165735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153" y="2203577"/>
                    <a:pt x="165735" y="2203577"/>
                  </a:cubicBezTo>
                  <a:lnTo>
                    <a:pt x="5955157" y="2203577"/>
                  </a:lnTo>
                  <a:cubicBezTo>
                    <a:pt x="6039739" y="2203577"/>
                    <a:pt x="6108192" y="2135251"/>
                    <a:pt x="6108192" y="2051177"/>
                  </a:cubicBezTo>
                  <a:lnTo>
                    <a:pt x="6108192" y="165100"/>
                  </a:lnTo>
                  <a:cubicBezTo>
                    <a:pt x="6108192" y="80899"/>
                    <a:pt x="6039739" y="12700"/>
                    <a:pt x="595515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007876" y="4297561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Median Valuation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3007876" y="4910584"/>
            <a:ext cx="3994994" cy="453629"/>
            <a:chOff x="0" y="0"/>
            <a:chExt cx="5326658" cy="60483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326658" cy="604838"/>
            </a:xfrm>
            <a:custGeom>
              <a:avLst/>
              <a:gdLst/>
              <a:ahLst/>
              <a:cxnLst/>
              <a:rect l="l" t="t" r="r" b="b"/>
              <a:pathLst>
                <a:path w="5326658" h="604838">
                  <a:moveTo>
                    <a:pt x="0" y="0"/>
                  </a:moveTo>
                  <a:lnTo>
                    <a:pt x="5326658" y="0"/>
                  </a:lnTo>
                  <a:lnTo>
                    <a:pt x="532665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532665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$2B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845475" y="5936010"/>
            <a:ext cx="9455051" cy="1662261"/>
            <a:chOff x="0" y="0"/>
            <a:chExt cx="12606735" cy="2216348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12594082" cy="2203577"/>
            </a:xfrm>
            <a:custGeom>
              <a:avLst/>
              <a:gdLst/>
              <a:ahLst/>
              <a:cxnLst/>
              <a:rect l="l" t="t" r="r" b="b"/>
              <a:pathLst>
                <a:path w="12594082" h="2203577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2434570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044827"/>
                  </a:lnTo>
                  <a:cubicBezTo>
                    <a:pt x="12594082" y="2132457"/>
                    <a:pt x="12522708" y="2203577"/>
                    <a:pt x="12434570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0"/>
              <a:ext cx="12606782" cy="2216277"/>
            </a:xfrm>
            <a:custGeom>
              <a:avLst/>
              <a:gdLst/>
              <a:ahLst/>
              <a:cxnLst/>
              <a:rect l="l" t="t" r="r" b="b"/>
              <a:pathLst>
                <a:path w="12606782" h="2216277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2440920" y="0"/>
                  </a:lnTo>
                  <a:lnTo>
                    <a:pt x="12440920" y="6350"/>
                  </a:lnTo>
                  <a:lnTo>
                    <a:pt x="12440920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051177"/>
                  </a:lnTo>
                  <a:lnTo>
                    <a:pt x="12600432" y="2051177"/>
                  </a:lnTo>
                  <a:lnTo>
                    <a:pt x="12606782" y="2051177"/>
                  </a:lnTo>
                  <a:cubicBezTo>
                    <a:pt x="12606782" y="2142363"/>
                    <a:pt x="12532487" y="2216277"/>
                    <a:pt x="12440920" y="2216277"/>
                  </a:cubicBezTo>
                  <a:lnTo>
                    <a:pt x="12440920" y="2209927"/>
                  </a:lnTo>
                  <a:lnTo>
                    <a:pt x="12440920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2440920" y="2203577"/>
                  </a:lnTo>
                  <a:cubicBezTo>
                    <a:pt x="12525501" y="2203577"/>
                    <a:pt x="12594082" y="2135251"/>
                    <a:pt x="12594082" y="2051177"/>
                  </a:cubicBezTo>
                  <a:lnTo>
                    <a:pt x="12594082" y="165100"/>
                  </a:lnTo>
                  <a:cubicBezTo>
                    <a:pt x="12594082" y="80899"/>
                    <a:pt x="12525501" y="12700"/>
                    <a:pt x="12440920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8143280" y="6233815"/>
            <a:ext cx="3544044" cy="442912"/>
            <a:chOff x="0" y="0"/>
            <a:chExt cx="4725392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Highest Valuation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8143280" y="6846837"/>
            <a:ext cx="8859441" cy="453629"/>
            <a:chOff x="0" y="0"/>
            <a:chExt cx="11812588" cy="60483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812588" cy="604838"/>
            </a:xfrm>
            <a:custGeom>
              <a:avLst/>
              <a:gdLst/>
              <a:ahLst/>
              <a:cxnLst/>
              <a:rect l="l" t="t" r="r" b="b"/>
              <a:pathLst>
                <a:path w="11812588" h="604838">
                  <a:moveTo>
                    <a:pt x="0" y="0"/>
                  </a:moveTo>
                  <a:lnTo>
                    <a:pt x="11812588" y="0"/>
                  </a:lnTo>
                  <a:lnTo>
                    <a:pt x="118125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95250"/>
              <a:ext cx="1181258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ByteDance ($140B)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92238" y="2877443"/>
            <a:ext cx="12996565" cy="885974"/>
            <a:chOff x="0" y="0"/>
            <a:chExt cx="17328753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753" cy="1181298"/>
            </a:xfrm>
            <a:custGeom>
              <a:avLst/>
              <a:gdLst/>
              <a:ahLst/>
              <a:cxnLst/>
              <a:rect l="l" t="t" r="r" b="b"/>
              <a:pathLst>
                <a:path w="17328753" h="1181298">
                  <a:moveTo>
                    <a:pt x="0" y="0"/>
                  </a:moveTo>
                  <a:lnTo>
                    <a:pt x="17328753" y="0"/>
                  </a:lnTo>
                  <a:lnTo>
                    <a:pt x="17328753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732875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Geographic &amp; Industry Distribution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4472136"/>
            <a:ext cx="3544044" cy="442912"/>
            <a:chOff x="0" y="0"/>
            <a:chExt cx="4725392" cy="590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Top Countries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198566"/>
            <a:ext cx="7805886" cy="453629"/>
            <a:chOff x="0" y="0"/>
            <a:chExt cx="10407848" cy="6048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USA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5751314"/>
            <a:ext cx="7805886" cy="453629"/>
            <a:chOff x="0" y="0"/>
            <a:chExt cx="10407848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China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6304061"/>
            <a:ext cx="7805886" cy="453629"/>
            <a:chOff x="0" y="0"/>
            <a:chExt cx="10407848" cy="6048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India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92238" y="6856810"/>
            <a:ext cx="7805886" cy="453629"/>
            <a:chOff x="0" y="0"/>
            <a:chExt cx="10407848" cy="60483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UK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499401" y="4472136"/>
            <a:ext cx="3544044" cy="442912"/>
            <a:chOff x="0" y="0"/>
            <a:chExt cx="4725392" cy="5905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Top Industries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499401" y="5198566"/>
            <a:ext cx="7805886" cy="453629"/>
            <a:chOff x="0" y="0"/>
            <a:chExt cx="10407848" cy="60483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Fintech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499401" y="5751314"/>
            <a:ext cx="7805886" cy="453629"/>
            <a:chOff x="0" y="0"/>
            <a:chExt cx="10407848" cy="60483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AI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499401" y="6304061"/>
            <a:ext cx="7805886" cy="453629"/>
            <a:chOff x="0" y="0"/>
            <a:chExt cx="10407848" cy="60483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E-commerce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9499401" y="6856810"/>
            <a:ext cx="7805886" cy="453629"/>
            <a:chOff x="0" y="0"/>
            <a:chExt cx="10407848" cy="60483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SaaS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7850237" y="1085701"/>
            <a:ext cx="7088237" cy="885974"/>
            <a:chOff x="0" y="0"/>
            <a:chExt cx="9450983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Investor Landscape</a:t>
              </a:r>
            </a:p>
          </p:txBody>
        </p:sp>
      </p:grpSp>
      <p:sp>
        <p:nvSpPr>
          <p:cNvPr id="9" name="Freeform 9" descr="preencoded.png"/>
          <p:cNvSpPr/>
          <p:nvPr/>
        </p:nvSpPr>
        <p:spPr>
          <a:xfrm>
            <a:off x="7850237" y="2396878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4"/>
                </a:lnTo>
                <a:lnTo>
                  <a:pt x="0" y="17011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5" b="-55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9693028" y="2680395"/>
            <a:ext cx="3544044" cy="442912"/>
            <a:chOff x="0" y="0"/>
            <a:chExt cx="4725392" cy="5905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Sequoia Capital</a:t>
              </a:r>
            </a:p>
          </p:txBody>
        </p:sp>
      </p:grpSp>
      <p:sp>
        <p:nvSpPr>
          <p:cNvPr id="13" name="Freeform 13" descr="preencoded.png"/>
          <p:cNvSpPr/>
          <p:nvPr/>
        </p:nvSpPr>
        <p:spPr>
          <a:xfrm>
            <a:off x="7850237" y="4097982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5" b="-55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9693028" y="4381500"/>
            <a:ext cx="3544044" cy="442912"/>
            <a:chOff x="0" y="0"/>
            <a:chExt cx="4725392" cy="5905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SoftBank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7850237" y="5799087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5" b="-55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>
            <a:off x="9693028" y="6082605"/>
            <a:ext cx="3544044" cy="442912"/>
            <a:chOff x="0" y="0"/>
            <a:chExt cx="4725392" cy="59055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Tiger Global</a:t>
              </a:r>
            </a:p>
          </p:txBody>
        </p:sp>
      </p:grpSp>
      <p:sp>
        <p:nvSpPr>
          <p:cNvPr id="21" name="Freeform 21" descr="preencoded.png"/>
          <p:cNvSpPr/>
          <p:nvPr/>
        </p:nvSpPr>
        <p:spPr>
          <a:xfrm>
            <a:off x="7850237" y="7500194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55" b="-55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9693028" y="7783711"/>
            <a:ext cx="3891111" cy="442912"/>
            <a:chOff x="0" y="0"/>
            <a:chExt cx="5188148" cy="59055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5188148" cy="590550"/>
            </a:xfrm>
            <a:custGeom>
              <a:avLst/>
              <a:gdLst/>
              <a:ahLst/>
              <a:cxnLst/>
              <a:rect l="l" t="t" r="r" b="b"/>
              <a:pathLst>
                <a:path w="5188148" h="590550">
                  <a:moveTo>
                    <a:pt x="0" y="0"/>
                  </a:moveTo>
                  <a:lnTo>
                    <a:pt x="5188148" y="0"/>
                  </a:lnTo>
                  <a:lnTo>
                    <a:pt x="518814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19050"/>
              <a:ext cx="5188148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Andreessen Horowitz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92238" y="1827982"/>
            <a:ext cx="8440936" cy="1889149"/>
            <a:chOff x="0" y="-1337566"/>
            <a:chExt cx="11254582" cy="25188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54582" cy="1181298"/>
            </a:xfrm>
            <a:custGeom>
              <a:avLst/>
              <a:gdLst/>
              <a:ahLst/>
              <a:cxnLst/>
              <a:rect l="l" t="t" r="r" b="b"/>
              <a:pathLst>
                <a:path w="11254582" h="1181298">
                  <a:moveTo>
                    <a:pt x="0" y="0"/>
                  </a:moveTo>
                  <a:lnTo>
                    <a:pt x="11254582" y="0"/>
                  </a:lnTo>
                  <a:lnTo>
                    <a:pt x="1125458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337566"/>
              <a:ext cx="11254582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Key Recommendations</a:t>
              </a:r>
            </a:p>
          </p:txBody>
        </p:sp>
      </p:grpSp>
      <p:sp>
        <p:nvSpPr>
          <p:cNvPr id="8" name="Freeform 8" descr="preencoded.png"/>
          <p:cNvSpPr/>
          <p:nvPr/>
        </p:nvSpPr>
        <p:spPr>
          <a:xfrm>
            <a:off x="3722935" y="4284166"/>
            <a:ext cx="2690069" cy="1009947"/>
          </a:xfrm>
          <a:custGeom>
            <a:avLst/>
            <a:gdLst/>
            <a:ahLst/>
            <a:cxnLst/>
            <a:rect l="l" t="t" r="r" b="b"/>
            <a:pathLst>
              <a:path w="2690069" h="1009947">
                <a:moveTo>
                  <a:pt x="0" y="0"/>
                </a:moveTo>
                <a:lnTo>
                  <a:pt x="2690069" y="0"/>
                </a:lnTo>
                <a:lnTo>
                  <a:pt x="2690069" y="1009948"/>
                </a:lnTo>
                <a:lnTo>
                  <a:pt x="0" y="10099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60" b="-60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4868615" y="4648944"/>
            <a:ext cx="398710" cy="498276"/>
            <a:chOff x="0" y="0"/>
            <a:chExt cx="531613" cy="66436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31613" cy="664368"/>
            </a:xfrm>
            <a:custGeom>
              <a:avLst/>
              <a:gdLst/>
              <a:ahLst/>
              <a:cxnLst/>
              <a:rect l="l" t="t" r="r" b="b"/>
              <a:pathLst>
                <a:path w="531613" h="664368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114300"/>
              <a:ext cx="531613" cy="7786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1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6696521" y="4567684"/>
            <a:ext cx="420589" cy="442912"/>
            <a:chOff x="0" y="0"/>
            <a:chExt cx="560785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60785" cy="590550"/>
            </a:xfrm>
            <a:custGeom>
              <a:avLst/>
              <a:gdLst/>
              <a:ahLst/>
              <a:cxnLst/>
              <a:rect l="l" t="t" r="r" b="b"/>
              <a:pathLst>
                <a:path w="560785" h="590550">
                  <a:moveTo>
                    <a:pt x="0" y="0"/>
                  </a:moveTo>
                  <a:lnTo>
                    <a:pt x="560785" y="0"/>
                  </a:lnTo>
                  <a:lnTo>
                    <a:pt x="560785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560785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AI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483846" y="5310485"/>
            <a:ext cx="10741075" cy="19050"/>
            <a:chOff x="0" y="0"/>
            <a:chExt cx="14321433" cy="25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321410" cy="25400"/>
            </a:xfrm>
            <a:custGeom>
              <a:avLst/>
              <a:gdLst/>
              <a:ahLst/>
              <a:cxnLst/>
              <a:rect l="l" t="t" r="r" b="b"/>
              <a:pathLst>
                <a:path w="14321410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308710" y="0"/>
                  </a:lnTo>
                  <a:cubicBezTo>
                    <a:pt x="14315695" y="0"/>
                    <a:pt x="14321410" y="5715"/>
                    <a:pt x="14321410" y="12700"/>
                  </a:cubicBezTo>
                  <a:cubicBezTo>
                    <a:pt x="14321410" y="19685"/>
                    <a:pt x="14315695" y="25400"/>
                    <a:pt x="14308710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2377976" y="5364956"/>
            <a:ext cx="5380136" cy="1009947"/>
          </a:xfrm>
          <a:custGeom>
            <a:avLst/>
            <a:gdLst/>
            <a:ahLst/>
            <a:cxnLst/>
            <a:rect l="l" t="t" r="r" b="b"/>
            <a:pathLst>
              <a:path w="5380136" h="1009947">
                <a:moveTo>
                  <a:pt x="0" y="0"/>
                </a:moveTo>
                <a:lnTo>
                  <a:pt x="5380136" y="0"/>
                </a:lnTo>
                <a:lnTo>
                  <a:pt x="5380136" y="1009948"/>
                </a:lnTo>
                <a:lnTo>
                  <a:pt x="0" y="1009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8" r="-2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>
            <a:off x="4868615" y="5620791"/>
            <a:ext cx="398710" cy="498276"/>
            <a:chOff x="0" y="0"/>
            <a:chExt cx="531613" cy="66436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1613" cy="664368"/>
            </a:xfrm>
            <a:custGeom>
              <a:avLst/>
              <a:gdLst/>
              <a:ahLst/>
              <a:cxnLst/>
              <a:rect l="l" t="t" r="r" b="b"/>
              <a:pathLst>
                <a:path w="531613" h="664368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114300"/>
              <a:ext cx="531613" cy="7786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2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041630" y="5648474"/>
            <a:ext cx="1042095" cy="442912"/>
            <a:chOff x="0" y="0"/>
            <a:chExt cx="1389460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389460" cy="590550"/>
            </a:xfrm>
            <a:custGeom>
              <a:avLst/>
              <a:gdLst/>
              <a:ahLst/>
              <a:cxnLst/>
              <a:rect l="l" t="t" r="r" b="b"/>
              <a:pathLst>
                <a:path w="1389460" h="590550">
                  <a:moveTo>
                    <a:pt x="0" y="0"/>
                  </a:moveTo>
                  <a:lnTo>
                    <a:pt x="1389460" y="0"/>
                  </a:lnTo>
                  <a:lnTo>
                    <a:pt x="138946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389460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Web3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828955" y="6391275"/>
            <a:ext cx="9395966" cy="19050"/>
            <a:chOff x="0" y="0"/>
            <a:chExt cx="12527955" cy="254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2527915" cy="25400"/>
            </a:xfrm>
            <a:custGeom>
              <a:avLst/>
              <a:gdLst/>
              <a:ahLst/>
              <a:cxnLst/>
              <a:rect l="l" t="t" r="r" b="b"/>
              <a:pathLst>
                <a:path w="12527915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515215" y="0"/>
                  </a:lnTo>
                  <a:cubicBezTo>
                    <a:pt x="12522200" y="0"/>
                    <a:pt x="12527915" y="5715"/>
                    <a:pt x="12527915" y="12700"/>
                  </a:cubicBezTo>
                  <a:cubicBezTo>
                    <a:pt x="12527915" y="19685"/>
                    <a:pt x="12522200" y="25400"/>
                    <a:pt x="1251521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" name="Freeform 26" descr="preencoded.png"/>
          <p:cNvSpPr/>
          <p:nvPr/>
        </p:nvSpPr>
        <p:spPr>
          <a:xfrm>
            <a:off x="1032868" y="6445746"/>
            <a:ext cx="8070205" cy="1009947"/>
          </a:xfrm>
          <a:custGeom>
            <a:avLst/>
            <a:gdLst/>
            <a:ahLst/>
            <a:cxnLst/>
            <a:rect l="l" t="t" r="r" b="b"/>
            <a:pathLst>
              <a:path w="8070205" h="1009947">
                <a:moveTo>
                  <a:pt x="0" y="0"/>
                </a:moveTo>
                <a:lnTo>
                  <a:pt x="8070204" y="0"/>
                </a:lnTo>
                <a:lnTo>
                  <a:pt x="8070204" y="1009948"/>
                </a:lnTo>
                <a:lnTo>
                  <a:pt x="0" y="10099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7" name="Group 27"/>
          <p:cNvGrpSpPr/>
          <p:nvPr/>
        </p:nvGrpSpPr>
        <p:grpSpPr>
          <a:xfrm>
            <a:off x="4868466" y="6701581"/>
            <a:ext cx="398710" cy="498276"/>
            <a:chOff x="0" y="0"/>
            <a:chExt cx="531613" cy="66436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31613" cy="664368"/>
            </a:xfrm>
            <a:custGeom>
              <a:avLst/>
              <a:gdLst/>
              <a:ahLst/>
              <a:cxnLst/>
              <a:rect l="l" t="t" r="r" b="b"/>
              <a:pathLst>
                <a:path w="531613" h="664368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114300"/>
              <a:ext cx="531613" cy="7786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3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386590" y="6729264"/>
            <a:ext cx="1897261" cy="442912"/>
            <a:chOff x="0" y="0"/>
            <a:chExt cx="2529682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529682" cy="590550"/>
            </a:xfrm>
            <a:custGeom>
              <a:avLst/>
              <a:gdLst/>
              <a:ahLst/>
              <a:cxnLst/>
              <a:rect l="l" t="t" r="r" b="b"/>
              <a:pathLst>
                <a:path w="2529682" h="590550">
                  <a:moveTo>
                    <a:pt x="0" y="0"/>
                  </a:moveTo>
                  <a:lnTo>
                    <a:pt x="2529682" y="0"/>
                  </a:lnTo>
                  <a:lnTo>
                    <a:pt x="252968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19050"/>
              <a:ext cx="252968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SpaceTech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55066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92238" y="1795568"/>
            <a:ext cx="12324755" cy="885974"/>
            <a:chOff x="0" y="0"/>
            <a:chExt cx="16433007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433006" cy="1181298"/>
            </a:xfrm>
            <a:custGeom>
              <a:avLst/>
              <a:gdLst/>
              <a:ahLst/>
              <a:cxnLst/>
              <a:rect l="l" t="t" r="r" b="b"/>
              <a:pathLst>
                <a:path w="16433006" h="1181298">
                  <a:moveTo>
                    <a:pt x="0" y="0"/>
                  </a:moveTo>
                  <a:lnTo>
                    <a:pt x="16433006" y="0"/>
                  </a:lnTo>
                  <a:lnTo>
                    <a:pt x="16433006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6433007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Conclusion &amp; Strategic Takeaways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4260056"/>
            <a:ext cx="3544044" cy="654992"/>
            <a:chOff x="0" y="-282774"/>
            <a:chExt cx="4725392" cy="87332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2774"/>
              <a:ext cx="4725392" cy="60959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Key Findings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198566"/>
            <a:ext cx="7805886" cy="453629"/>
            <a:chOff x="0" y="0"/>
            <a:chExt cx="10407848" cy="6048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US, China dominate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5751314"/>
            <a:ext cx="7805886" cy="453629"/>
            <a:chOff x="0" y="0"/>
            <a:chExt cx="10407848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Fintech, AI, e-commerce lead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6304061"/>
            <a:ext cx="7805886" cy="453629"/>
            <a:chOff x="0" y="0"/>
            <a:chExt cx="10407848" cy="6048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Avg valuation: $3.27B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92238" y="6856810"/>
            <a:ext cx="7805886" cy="453629"/>
            <a:chOff x="0" y="0"/>
            <a:chExt cx="10407848" cy="60483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Top investors: Sequoia, SoftBank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730978" y="3952109"/>
            <a:ext cx="3586014" cy="503569"/>
            <a:chOff x="308769" y="-102820"/>
            <a:chExt cx="4781352" cy="671427"/>
          </a:xfrm>
        </p:grpSpPr>
        <p:sp>
          <p:nvSpPr>
            <p:cNvPr id="24" name="Freeform 24"/>
            <p:cNvSpPr/>
            <p:nvPr/>
          </p:nvSpPr>
          <p:spPr>
            <a:xfrm>
              <a:off x="308769" y="-21943"/>
              <a:ext cx="4781352" cy="590550"/>
            </a:xfrm>
            <a:custGeom>
              <a:avLst/>
              <a:gdLst/>
              <a:ahLst/>
              <a:cxnLst/>
              <a:rect l="l" t="t" r="r" b="b"/>
              <a:pathLst>
                <a:path w="4781352" h="590550">
                  <a:moveTo>
                    <a:pt x="0" y="0"/>
                  </a:moveTo>
                  <a:lnTo>
                    <a:pt x="4781352" y="0"/>
                  </a:lnTo>
                  <a:lnTo>
                    <a:pt x="478135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308769" y="-102820"/>
              <a:ext cx="478135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Strategic Takeaways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499401" y="5198566"/>
            <a:ext cx="7805886" cy="453629"/>
            <a:chOff x="0" y="0"/>
            <a:chExt cx="10407848" cy="60483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Focus on AI &amp; Web3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499401" y="5751314"/>
            <a:ext cx="7805886" cy="453629"/>
            <a:chOff x="0" y="0"/>
            <a:chExt cx="10407848" cy="60483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Expand into India, SE Asia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499401" y="6304061"/>
            <a:ext cx="7805886" cy="453629"/>
            <a:chOff x="0" y="0"/>
            <a:chExt cx="10407848" cy="60483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Diversify across industries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992238" y="2462659"/>
            <a:ext cx="7088237" cy="885974"/>
            <a:chOff x="0" y="0"/>
            <a:chExt cx="9450983" cy="11812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5C4E3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Next Steps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7475" y="3769072"/>
            <a:ext cx="222051" cy="1076176"/>
            <a:chOff x="0" y="0"/>
            <a:chExt cx="296068" cy="1434902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629966" y="3773835"/>
            <a:ext cx="3544044" cy="442912"/>
            <a:chOff x="0" y="0"/>
            <a:chExt cx="4725392" cy="5905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High-Growth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29966" y="4386858"/>
            <a:ext cx="8807798" cy="453629"/>
            <a:chOff x="0" y="0"/>
            <a:chExt cx="11743730" cy="60483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743730" cy="604838"/>
            </a:xfrm>
            <a:custGeom>
              <a:avLst/>
              <a:gdLst/>
              <a:ahLst/>
              <a:cxnLst/>
              <a:rect l="l" t="t" r="r" b="b"/>
              <a:pathLst>
                <a:path w="11743730" h="604838">
                  <a:moveTo>
                    <a:pt x="0" y="0"/>
                  </a:moveTo>
                  <a:lnTo>
                    <a:pt x="11743730" y="0"/>
                  </a:lnTo>
                  <a:lnTo>
                    <a:pt x="1174373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0"/>
              <a:ext cx="11743730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Target unicorns with potential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412676" y="5119241"/>
            <a:ext cx="222051" cy="1076176"/>
            <a:chOff x="0" y="0"/>
            <a:chExt cx="296068" cy="1434902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2055168" y="5124004"/>
            <a:ext cx="3544044" cy="442912"/>
            <a:chOff x="0" y="0"/>
            <a:chExt cx="4725392" cy="59055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Emerging Sectors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2055168" y="5737026"/>
            <a:ext cx="8382595" cy="453629"/>
            <a:chOff x="0" y="0"/>
            <a:chExt cx="11176793" cy="60483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176793" cy="604838"/>
            </a:xfrm>
            <a:custGeom>
              <a:avLst/>
              <a:gdLst/>
              <a:ahLst/>
              <a:cxnLst/>
              <a:rect l="l" t="t" r="r" b="b"/>
              <a:pathLst>
                <a:path w="11176793" h="604838">
                  <a:moveTo>
                    <a:pt x="0" y="0"/>
                  </a:moveTo>
                  <a:lnTo>
                    <a:pt x="11176793" y="0"/>
                  </a:lnTo>
                  <a:lnTo>
                    <a:pt x="111767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95250"/>
              <a:ext cx="11176793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Assess future investments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838028" y="6469410"/>
            <a:ext cx="222051" cy="1076176"/>
            <a:chOff x="0" y="0"/>
            <a:chExt cx="296068" cy="1434902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2480519" y="6474173"/>
            <a:ext cx="3544044" cy="442912"/>
            <a:chOff x="0" y="0"/>
            <a:chExt cx="4725392" cy="59055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5424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Top Investors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2480519" y="7087195"/>
            <a:ext cx="7957245" cy="453629"/>
            <a:chOff x="0" y="0"/>
            <a:chExt cx="10609660" cy="60483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609660" cy="604838"/>
            </a:xfrm>
            <a:custGeom>
              <a:avLst/>
              <a:gdLst/>
              <a:ahLst/>
              <a:cxnLst/>
              <a:rect l="l" t="t" r="r" b="b"/>
              <a:pathLst>
                <a:path w="10609660" h="604838">
                  <a:moveTo>
                    <a:pt x="0" y="0"/>
                  </a:moveTo>
                  <a:lnTo>
                    <a:pt x="10609660" y="0"/>
                  </a:lnTo>
                  <a:lnTo>
                    <a:pt x="1060966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95250"/>
              <a:ext cx="10609660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54240"/>
                  </a:solidFill>
                  <a:latin typeface="DM Sans"/>
                  <a:ea typeface="DM Sans"/>
                  <a:cs typeface="DM Sans"/>
                  <a:sym typeface="DM Sans"/>
                </a:rPr>
                <a:t>Build co-investment partnerships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173</Words>
  <Application>Microsoft Office PowerPoint</Application>
  <PresentationFormat>Custom</PresentationFormat>
  <Paragraphs>64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Libre Baskerville Bold</vt:lpstr>
      <vt:lpstr>DM Sans</vt:lpstr>
      <vt:lpstr>Libre Baskerville</vt:lpstr>
      <vt:lpstr>Arial</vt:lpstr>
      <vt:lpstr>DM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l22ju</cp:lastModifiedBy>
  <cp:revision>3</cp:revision>
  <dcterms:created xsi:type="dcterms:W3CDTF">2006-08-16T00:00:00Z</dcterms:created>
  <dcterms:modified xsi:type="dcterms:W3CDTF">2025-03-28T15:41:09Z</dcterms:modified>
  <dc:identifier>DAGi6ESy-3M</dc:identifier>
</cp:coreProperties>
</file>

<file path=docProps/thumbnail.jpeg>
</file>